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9" r:id="rId5"/>
    <p:sldId id="259" r:id="rId6"/>
    <p:sldId id="277" r:id="rId7"/>
    <p:sldId id="278" r:id="rId8"/>
    <p:sldId id="265" r:id="rId9"/>
    <p:sldId id="280" r:id="rId10"/>
    <p:sldId id="266" r:id="rId11"/>
    <p:sldId id="282" r:id="rId12"/>
    <p:sldId id="283" r:id="rId13"/>
    <p:sldId id="287" r:id="rId14"/>
    <p:sldId id="284" r:id="rId15"/>
    <p:sldId id="286" r:id="rId16"/>
    <p:sldId id="285" r:id="rId17"/>
    <p:sldId id="288" r:id="rId18"/>
    <p:sldId id="291" r:id="rId19"/>
    <p:sldId id="290" r:id="rId20"/>
    <p:sldId id="289" r:id="rId21"/>
    <p:sldId id="293" r:id="rId22"/>
    <p:sldId id="295" r:id="rId23"/>
    <p:sldId id="294" r:id="rId24"/>
    <p:sldId id="29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8"/>
    <p:restoredTop sz="96801" autoAdjust="0"/>
  </p:normalViewPr>
  <p:slideViewPr>
    <p:cSldViewPr>
      <p:cViewPr>
        <p:scale>
          <a:sx n="100" d="100"/>
          <a:sy n="100" d="100"/>
        </p:scale>
        <p:origin x="-1448" y="8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18/3/17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2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50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0.png"/><Relationship Id="rId4" Type="http://schemas.openxmlformats.org/officeDocument/2006/relationships/image" Target="../media/image540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48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0.png"/><Relationship Id="rId3" Type="http://schemas.openxmlformats.org/officeDocument/2006/relationships/image" Target="../media/image650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5157192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453336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6093296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5157192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5157192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877272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4614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661248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7029400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6038262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525344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6093296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6093296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461448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525344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5" y="420469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5275268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0.8366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0.9399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+0.1033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0.7865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0.8971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+0.1106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0.8295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0.8959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+0.0664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𝑆𝑀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0.6679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0.8143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+0.1467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5275268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112500" r="-342857" b="-507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210112" r="-3428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0.8366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0.9399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</a:t>
                          </a:r>
                          <a:r>
                            <a:rPr lang="en-US" dirty="0" smtClean="0"/>
                            <a:t>0.1033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310112" r="-34285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0.7865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0.8971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</a:t>
                          </a:r>
                          <a:r>
                            <a:rPr lang="en-US" dirty="0" smtClean="0"/>
                            <a:t>0.1106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410112" r="-342857" b="-2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0.8295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0.8959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</a:t>
                          </a:r>
                          <a:r>
                            <a:rPr lang="en-US" dirty="0" smtClean="0"/>
                            <a:t>0.0664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510112" r="-342857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0.6679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0.8143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+0.1467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610112" r="-342857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stCxn id="115" idx="2"/>
            <a:endCxn id="130" idx="0"/>
          </p:cNvCxnSpPr>
          <p:nvPr/>
        </p:nvCxnSpPr>
        <p:spPr>
          <a:xfrm flipH="1">
            <a:off x="11591982" y="5585735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15" idx="2"/>
            <a:endCxn id="131" idx="0"/>
          </p:cNvCxnSpPr>
          <p:nvPr/>
        </p:nvCxnSpPr>
        <p:spPr>
          <a:xfrm>
            <a:off x="12646148" y="5585735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9981955" y="8032866"/>
                <a:ext cx="17363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55" y="8032866"/>
                <a:ext cx="173637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/>
              <p:cNvSpPr/>
              <p:nvPr/>
            </p:nvSpPr>
            <p:spPr>
              <a:xfrm>
                <a:off x="13355357" y="8841506"/>
                <a:ext cx="1752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m:rPr>
                          <m:nor/>
                        </m:rPr>
                        <a:rPr lang="is-IS" dirty="0"/>
                        <m:t>1640238160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841506"/>
                <a:ext cx="175240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552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028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452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0648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5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4" idx="7"/>
          </p:cNvCxnSpPr>
          <p:nvPr/>
        </p:nvCxnSpPr>
        <p:spPr>
          <a:xfrm>
            <a:off x="2234299" y="2022285"/>
            <a:ext cx="1385699" cy="1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</p:cNvCxnSpPr>
          <p:nvPr/>
        </p:nvCxnSpPr>
        <p:spPr>
          <a:xfrm flipV="1">
            <a:off x="2339752" y="2274404"/>
            <a:ext cx="1280246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827584" y="2017349"/>
            <a:ext cx="897541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" idx="2"/>
          </p:cNvCxnSpPr>
          <p:nvPr/>
        </p:nvCxnSpPr>
        <p:spPr>
          <a:xfrm>
            <a:off x="827584" y="2271936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43" idx="7"/>
          </p:cNvCxnSpPr>
          <p:nvPr/>
        </p:nvCxnSpPr>
        <p:spPr>
          <a:xfrm flipV="1">
            <a:off x="6194739" y="1551856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3" idx="6"/>
          </p:cNvCxnSpPr>
          <p:nvPr/>
        </p:nvCxnSpPr>
        <p:spPr>
          <a:xfrm flipV="1">
            <a:off x="6300192" y="2267000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3" idx="5"/>
          </p:cNvCxnSpPr>
          <p:nvPr/>
        </p:nvCxnSpPr>
        <p:spPr>
          <a:xfrm>
            <a:off x="6194739" y="2526523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1" idx="3"/>
          </p:cNvCxnSpPr>
          <p:nvPr/>
        </p:nvCxnSpPr>
        <p:spPr>
          <a:xfrm flipV="1">
            <a:off x="4932040" y="2526523"/>
            <a:ext cx="753525" cy="56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41" idx="1"/>
          </p:cNvCxnSpPr>
          <p:nvPr/>
        </p:nvCxnSpPr>
        <p:spPr>
          <a:xfrm>
            <a:off x="4139952" y="2017349"/>
            <a:ext cx="15456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  <a:blipFill rotWithShape="0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  <a:blipFill rotWithShape="0">
                <a:blip r:embed="rId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  <a:blipFill rotWithShape="0">
                <a:blip r:embed="rId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  <a:blipFill rotWithShape="0">
                <a:blip r:embed="rId1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  <a:blipFill rotWithShape="0">
                <a:blip r:embed="rId1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>
            <a:endCxn id="41" idx="2"/>
          </p:cNvCxnSpPr>
          <p:nvPr/>
        </p:nvCxnSpPr>
        <p:spPr>
          <a:xfrm flipV="1">
            <a:off x="4139952" y="2271936"/>
            <a:ext cx="1440160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2411760" y="1551856"/>
            <a:ext cx="3008438" cy="1147514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026107" y="1788942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038107" y="2348011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78557" y="3321280"/>
            <a:ext cx="743569" cy="201002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646695" y="3369590"/>
            <a:ext cx="760606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670025" y="3283281"/>
            <a:ext cx="1792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Semantic web service link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4451498" y="3297321"/>
            <a:ext cx="171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Parameter matchmaking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5605" y="1662926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87220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30661" y="-1395537"/>
            <a:ext cx="187220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87220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87220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</p:cNvCxnSpPr>
          <p:nvPr/>
        </p:nvCxnSpPr>
        <p:spPr>
          <a:xfrm>
            <a:off x="1027693" y="1914954"/>
            <a:ext cx="4054680" cy="63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6970496" y="-747464"/>
            <a:ext cx="2560165" cy="269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6970496" y="1943842"/>
            <a:ext cx="256016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402869" y="-747464"/>
            <a:ext cx="3725482" cy="275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02869" y="2006337"/>
            <a:ext cx="372548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631649" y="-747464"/>
            <a:ext cx="8899012" cy="24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631649" y="2166982"/>
            <a:ext cx="8871691" cy="3762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631649" y="2166982"/>
            <a:ext cx="8899012" cy="186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375548" y="2006337"/>
            <a:ext cx="375280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20805668">
            <a:off x="3400786" y="-61008"/>
            <a:ext cx="4894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TravelReturnDate</a:t>
            </a:r>
            <a:r>
              <a:rPr lang="en-US" sz="1400" dirty="0"/>
              <a:t> 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 rot="1427809">
            <a:off x="3620712" y="3980352"/>
            <a:ext cx="411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 rot="18822191">
            <a:off x="6417109" y="399128"/>
            <a:ext cx="351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 rot="2458396">
            <a:off x="6732856" y="2869492"/>
            <a:ext cx="341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</a:t>
            </a:r>
            <a:r>
              <a:rPr lang="en-US" sz="1400" dirty="0" smtClean="0"/>
              <a:t>  </a:t>
            </a:r>
            <a:r>
              <a:rPr lang="en-US" sz="1400" dirty="0" err="1" smtClean="0"/>
              <a:t>I:BusDepartureDate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 rot="711887">
            <a:off x="4053132" y="3029528"/>
            <a:ext cx="418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err="1"/>
              <a:t>ConferenceCity</a:t>
            </a:r>
            <a:r>
              <a:rPr lang="en-US" sz="1400" dirty="0"/>
              <a:t>         </a:t>
            </a:r>
            <a:r>
              <a:rPr lang="en-US" sz="1400" dirty="0" smtClean="0"/>
              <a:t>                      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6" y="3214259"/>
            <a:ext cx="2314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 rot="19888599">
            <a:off x="11328484" y="2885635"/>
            <a:ext cx="338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O:BusTicket</a:t>
            </a:r>
            <a:r>
              <a:rPr lang="en-US" sz="1400" dirty="0" smtClean="0"/>
              <a:t>         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 rot="18776182">
            <a:off x="10933460" y="3996428"/>
            <a:ext cx="401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O:StreetMap</a:t>
            </a:r>
            <a:r>
              <a:rPr lang="en-US" sz="1400" dirty="0" smtClean="0"/>
              <a:t>                                    </a:t>
            </a:r>
            <a:r>
              <a:rPr lang="en-US" sz="1400" dirty="0" err="1" smtClean="0"/>
              <a:t>I:TouristMap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 rot="2133173">
            <a:off x="11406186" y="311094"/>
            <a:ext cx="37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         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1259632" y="1461766"/>
            <a:ext cx="418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 </a:t>
            </a:r>
            <a:r>
              <a:rPr lang="en-US" sz="1400" dirty="0" smtClean="0"/>
              <a:t>    </a:t>
            </a:r>
            <a:r>
              <a:rPr lang="en-US" sz="1400" dirty="0" smtClean="0"/>
              <a:t>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     </a:t>
            </a:r>
            <a:r>
              <a:rPr lang="en-US" sz="1400" dirty="0" smtClean="0"/>
              <a:t>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39487" y="3307244"/>
            <a:ext cx="1569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/>
              <a:t>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6970496" y="1943842"/>
            <a:ext cx="815785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017303" y="1662926"/>
            <a:ext cx="462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                   </a:t>
            </a:r>
            <a:r>
              <a:rPr lang="en-US" sz="1400" dirty="0" err="1" smtClean="0"/>
              <a:t>I:FlightTicket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804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96044" y="1609340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93001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82147" y="-929306"/>
            <a:ext cx="193001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93001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93001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  <a:endCxn id="8" idx="1"/>
          </p:cNvCxnSpPr>
          <p:nvPr/>
        </p:nvCxnSpPr>
        <p:spPr>
          <a:xfrm>
            <a:off x="420502" y="1861368"/>
            <a:ext cx="4677786" cy="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7028306" y="-281233"/>
            <a:ext cx="2653841" cy="222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7028306" y="1943842"/>
            <a:ext cx="250235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612165" y="-281233"/>
            <a:ext cx="3516186" cy="228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60679" y="2006337"/>
            <a:ext cx="366767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12229" y="-281233"/>
            <a:ext cx="9669918" cy="189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12229" y="2113396"/>
            <a:ext cx="9491111" cy="381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12229" y="2113396"/>
            <a:ext cx="9518432" cy="191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433358" y="2006337"/>
            <a:ext cx="369499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0836" y="3214259"/>
            <a:ext cx="2386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12166" y="2633006"/>
            <a:ext cx="1618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7028306" y="1943842"/>
            <a:ext cx="810004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4819648" y="-3689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765329" y="148614"/>
            <a:ext cx="2175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O:TravelReturnDate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36" name="Rounded Rectangle 35"/>
          <p:cNvSpPr/>
          <p:nvPr/>
        </p:nvSpPr>
        <p:spPr>
          <a:xfrm>
            <a:off x="5384972" y="425343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500507" y="4436702"/>
            <a:ext cx="174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</a:t>
            </a:r>
          </a:p>
          <a:p>
            <a:r>
              <a:rPr lang="en-US" sz="1400" dirty="0" smtClean="0"/>
              <a:t>I</a:t>
            </a:r>
            <a:r>
              <a:rPr lang="en-US" sz="1400" dirty="0" smtClean="0"/>
              <a:t>: </a:t>
            </a:r>
            <a:r>
              <a:rPr lang="en-US" sz="1400" dirty="0" smtClean="0"/>
              <a:t>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7366540" y="358735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510486" y="523440"/>
            <a:ext cx="187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  <a:endParaRPr lang="en-US" sz="1400" dirty="0" smtClean="0"/>
          </a:p>
          <a:p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7324633" y="238940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7324632" y="2573951"/>
            <a:ext cx="192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</a:t>
            </a:r>
            <a:r>
              <a:rPr lang="en-US" sz="1400" dirty="0" smtClean="0"/>
              <a:t> </a:t>
            </a:r>
          </a:p>
          <a:p>
            <a:r>
              <a:rPr lang="en-US" sz="1400" dirty="0" smtClean="0"/>
              <a:t> </a:t>
            </a:r>
            <a:r>
              <a:rPr lang="en-US" sz="1400" dirty="0" smtClean="0"/>
              <a:t>I</a:t>
            </a:r>
            <a:r>
              <a:rPr lang="en-US" sz="1400" dirty="0" smtClean="0"/>
              <a:t>: </a:t>
            </a:r>
            <a:r>
              <a:rPr lang="en-US" sz="1400" dirty="0" err="1" smtClean="0"/>
              <a:t>BusDepartureDate</a:t>
            </a:r>
            <a:endParaRPr 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9915338" y="145329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10221915" y="1646867"/>
            <a:ext cx="170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FlightTicket</a:t>
            </a:r>
            <a:endParaRPr lang="en-US" sz="1400" dirty="0"/>
          </a:p>
        </p:txBody>
      </p:sp>
      <p:sp>
        <p:nvSpPr>
          <p:cNvPr id="45" name="Rounded Rectangle 44"/>
          <p:cNvSpPr/>
          <p:nvPr/>
        </p:nvSpPr>
        <p:spPr>
          <a:xfrm>
            <a:off x="12213306" y="26965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254938" y="427121"/>
            <a:ext cx="1977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</a:t>
            </a:r>
            <a:endParaRPr lang="en-US" sz="1400" dirty="0" smtClean="0"/>
          </a:p>
          <a:p>
            <a:r>
              <a:rPr lang="en-US" sz="1400" dirty="0" smtClean="0"/>
              <a:t>I</a:t>
            </a:r>
            <a:r>
              <a:rPr lang="en-US" sz="1400" dirty="0" smtClean="0"/>
              <a:t>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11531586" y="274620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1860383" y="2940289"/>
            <a:ext cx="154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O:BusTicket</a:t>
            </a:r>
            <a:endParaRPr lang="en-US" sz="1400" dirty="0"/>
          </a:p>
          <a:p>
            <a:r>
              <a:rPr lang="en-US" sz="1400" dirty="0" smtClean="0"/>
              <a:t>I </a:t>
            </a:r>
            <a:r>
              <a:rPr lang="en-US" sz="1400" dirty="0" smtClean="0"/>
              <a:t>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8" name="Rounded Rectangle 47"/>
          <p:cNvSpPr/>
          <p:nvPr/>
        </p:nvSpPr>
        <p:spPr>
          <a:xfrm>
            <a:off x="11978016" y="4139094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254936" y="4345536"/>
            <a:ext cx="1624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StreetMap</a:t>
            </a:r>
            <a:endParaRPr lang="en-US" sz="1400" dirty="0"/>
          </a:p>
          <a:p>
            <a:r>
              <a:rPr lang="en-US" sz="1400" dirty="0" smtClean="0"/>
              <a:t> </a:t>
            </a:r>
            <a:r>
              <a:rPr lang="en-US" sz="1400" dirty="0" smtClean="0"/>
              <a:t>I</a:t>
            </a:r>
            <a:r>
              <a:rPr lang="en-US" sz="1400" dirty="0" smtClean="0"/>
              <a:t>: </a:t>
            </a:r>
            <a:r>
              <a:rPr lang="en-US" sz="1400" dirty="0" err="1" smtClean="0"/>
              <a:t>TouristMap</a:t>
            </a:r>
            <a:endParaRPr lang="en-US" sz="1400" dirty="0"/>
          </a:p>
        </p:txBody>
      </p:sp>
      <p:sp>
        <p:nvSpPr>
          <p:cNvPr id="49" name="Rounded Rectangle 48"/>
          <p:cNvSpPr/>
          <p:nvPr/>
        </p:nvSpPr>
        <p:spPr>
          <a:xfrm>
            <a:off x="899592" y="1397780"/>
            <a:ext cx="4036833" cy="954107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28775" y="1397780"/>
            <a:ext cx="4269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</a:t>
            </a:r>
            <a:r>
              <a:rPr lang="en-US" sz="1400" dirty="0" smtClean="0"/>
              <a:t> </a:t>
            </a:r>
            <a:r>
              <a:rPr lang="en-US" sz="1400" dirty="0" smtClean="0"/>
              <a:t>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</a:t>
            </a:r>
            <a:r>
              <a:rPr lang="en-US" sz="1400" dirty="0" smtClean="0"/>
              <a:t>  I</a:t>
            </a:r>
            <a:r>
              <a:rPr lang="en-US" sz="1400" dirty="0"/>
              <a:t>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5030314" y="289799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030314" y="3065233"/>
            <a:ext cx="191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endParaRPr lang="en-US" sz="1400" dirty="0" smtClean="0"/>
          </a:p>
          <a:p>
            <a:r>
              <a:rPr lang="en-US" sz="1400" dirty="0" smtClean="0"/>
              <a:t>I</a:t>
            </a:r>
            <a:r>
              <a:rPr lang="en-US" sz="1400" dirty="0" smtClean="0"/>
              <a:t>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55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4766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OWL: Thing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5856" y="980728"/>
            <a:ext cx="201622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Travel Information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997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95436" y="19424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4008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72560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Reservation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26140" y="1620730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835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Arrival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195205" y="3113071"/>
            <a:ext cx="172819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Departure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30943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72000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Rural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72200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Urban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95736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From 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912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City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4" idx="2"/>
            <a:endCxn id="5" idx="0"/>
          </p:cNvCxnSpPr>
          <p:nvPr/>
        </p:nvCxnSpPr>
        <p:spPr>
          <a:xfrm>
            <a:off x="4283968" y="836712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" idx="2"/>
            <a:endCxn id="6" idx="0"/>
          </p:cNvCxnSpPr>
          <p:nvPr/>
        </p:nvCxnSpPr>
        <p:spPr>
          <a:xfrm flipH="1">
            <a:off x="1193077" y="1340768"/>
            <a:ext cx="3090891" cy="559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2"/>
            <a:endCxn id="7" idx="0"/>
          </p:cNvCxnSpPr>
          <p:nvPr/>
        </p:nvCxnSpPr>
        <p:spPr>
          <a:xfrm flipH="1">
            <a:off x="3415516" y="1340768"/>
            <a:ext cx="868452" cy="601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2"/>
            <a:endCxn id="8" idx="0"/>
          </p:cNvCxnSpPr>
          <p:nvPr/>
        </p:nvCxnSpPr>
        <p:spPr>
          <a:xfrm>
            <a:off x="4283968" y="1340768"/>
            <a:ext cx="108012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2"/>
            <a:endCxn id="9" idx="0"/>
          </p:cNvCxnSpPr>
          <p:nvPr/>
        </p:nvCxnSpPr>
        <p:spPr>
          <a:xfrm>
            <a:off x="4283968" y="1340768"/>
            <a:ext cx="3508672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2"/>
            <a:endCxn id="10" idx="0"/>
          </p:cNvCxnSpPr>
          <p:nvPr/>
        </p:nvCxnSpPr>
        <p:spPr>
          <a:xfrm>
            <a:off x="4283968" y="1340768"/>
            <a:ext cx="5562252" cy="279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2"/>
            <a:endCxn id="11" idx="0"/>
          </p:cNvCxnSpPr>
          <p:nvPr/>
        </p:nvCxnSpPr>
        <p:spPr>
          <a:xfrm>
            <a:off x="1193077" y="2260732"/>
            <a:ext cx="425359" cy="880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2"/>
            <a:endCxn id="12" idx="0"/>
          </p:cNvCxnSpPr>
          <p:nvPr/>
        </p:nvCxnSpPr>
        <p:spPr>
          <a:xfrm flipH="1">
            <a:off x="-331109" y="2260732"/>
            <a:ext cx="1524186" cy="852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2"/>
            <a:endCxn id="13" idx="0"/>
          </p:cNvCxnSpPr>
          <p:nvPr/>
        </p:nvCxnSpPr>
        <p:spPr>
          <a:xfrm>
            <a:off x="3415516" y="2302512"/>
            <a:ext cx="235507" cy="838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2"/>
            <a:endCxn id="16" idx="0"/>
          </p:cNvCxnSpPr>
          <p:nvPr/>
        </p:nvCxnSpPr>
        <p:spPr>
          <a:xfrm flipH="1">
            <a:off x="2915816" y="3501008"/>
            <a:ext cx="735207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3" idx="2"/>
            <a:endCxn id="17" idx="0"/>
          </p:cNvCxnSpPr>
          <p:nvPr/>
        </p:nvCxnSpPr>
        <p:spPr>
          <a:xfrm>
            <a:off x="3651023" y="3501008"/>
            <a:ext cx="848969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2"/>
            <a:endCxn id="14" idx="0"/>
          </p:cNvCxnSpPr>
          <p:nvPr/>
        </p:nvCxnSpPr>
        <p:spPr>
          <a:xfrm flipH="1">
            <a:off x="5292080" y="2276872"/>
            <a:ext cx="72008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8" idx="2"/>
            <a:endCxn id="15" idx="0"/>
          </p:cNvCxnSpPr>
          <p:nvPr/>
        </p:nvCxnSpPr>
        <p:spPr>
          <a:xfrm>
            <a:off x="5364088" y="2276872"/>
            <a:ext cx="1728192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665538" y="4555469"/>
            <a:ext cx="2358008" cy="616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BusDestinationCity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ConferenceCity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FlightDestinationCity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938137" y="2568341"/>
            <a:ext cx="1287454" cy="28013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MappedLocation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03345" y="3930589"/>
            <a:ext cx="1529838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FlightArrivalDate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HotelCheckinDate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BusDepartureDate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-1195205" y="3930588"/>
            <a:ext cx="1556382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FlightDepartureDate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TravelDepartureDate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166887" y="4582400"/>
            <a:ext cx="1364947" cy="44360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FlightOriginCity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HomeCity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021178" y="2568341"/>
            <a:ext cx="1440160" cy="26192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HotelReservation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372200" y="3668198"/>
            <a:ext cx="1245013" cy="2623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StreetMap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682795" y="3691373"/>
            <a:ext cx="1205880" cy="23581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FarmMap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161661" y="2564903"/>
            <a:ext cx="1001530" cy="28357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TouristMap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-1411229" y="1734692"/>
            <a:ext cx="1725184" cy="97755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FlightReturnDate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HotelCheckoutDate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TravelReturnDate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0261537" y="3209607"/>
            <a:ext cx="953742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FlightTicket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>
            <a:stCxn id="60" idx="3"/>
            <a:endCxn id="6" idx="1"/>
          </p:cNvCxnSpPr>
          <p:nvPr/>
        </p:nvCxnSpPr>
        <p:spPr>
          <a:xfrm flipV="1">
            <a:off x="313955" y="2080712"/>
            <a:ext cx="159042" cy="1427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4" idx="0"/>
            <a:endCxn id="12" idx="2"/>
          </p:cNvCxnSpPr>
          <p:nvPr/>
        </p:nvCxnSpPr>
        <p:spPr>
          <a:xfrm flipV="1">
            <a:off x="-417014" y="3473111"/>
            <a:ext cx="85905" cy="4574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2" idx="0"/>
            <a:endCxn id="7" idx="2"/>
          </p:cNvCxnSpPr>
          <p:nvPr/>
        </p:nvCxnSpPr>
        <p:spPr>
          <a:xfrm flipV="1">
            <a:off x="2581864" y="2302512"/>
            <a:ext cx="833652" cy="26582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9" idx="0"/>
            <a:endCxn id="8" idx="2"/>
          </p:cNvCxnSpPr>
          <p:nvPr/>
        </p:nvCxnSpPr>
        <p:spPr>
          <a:xfrm flipV="1">
            <a:off x="4662426" y="2276872"/>
            <a:ext cx="701662" cy="28803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6" idx="0"/>
            <a:endCxn id="9" idx="2"/>
          </p:cNvCxnSpPr>
          <p:nvPr/>
        </p:nvCxnSpPr>
        <p:spPr>
          <a:xfrm flipV="1">
            <a:off x="7741258" y="2276872"/>
            <a:ext cx="51382" cy="29146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1" idx="0"/>
            <a:endCxn id="68" idx="2"/>
          </p:cNvCxnSpPr>
          <p:nvPr/>
        </p:nvCxnSpPr>
        <p:spPr>
          <a:xfrm flipV="1">
            <a:off x="10738408" y="2764677"/>
            <a:ext cx="535921" cy="44493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3" idx="0"/>
            <a:endCxn id="11" idx="2"/>
          </p:cNvCxnSpPr>
          <p:nvPr/>
        </p:nvCxnSpPr>
        <p:spPr>
          <a:xfrm flipV="1">
            <a:off x="1268264" y="3501008"/>
            <a:ext cx="350172" cy="4295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5" idx="0"/>
            <a:endCxn id="16" idx="2"/>
          </p:cNvCxnSpPr>
          <p:nvPr/>
        </p:nvCxnSpPr>
        <p:spPr>
          <a:xfrm flipV="1">
            <a:off x="2849361" y="4437112"/>
            <a:ext cx="66455" cy="14528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1" idx="0"/>
            <a:endCxn id="17" idx="2"/>
          </p:cNvCxnSpPr>
          <p:nvPr/>
        </p:nvCxnSpPr>
        <p:spPr>
          <a:xfrm flipH="1" flipV="1">
            <a:off x="4499992" y="4437112"/>
            <a:ext cx="344550" cy="11835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8" idx="0"/>
            <a:endCxn id="14" idx="2"/>
          </p:cNvCxnSpPr>
          <p:nvPr/>
        </p:nvCxnSpPr>
        <p:spPr>
          <a:xfrm flipV="1">
            <a:off x="5285735" y="3501008"/>
            <a:ext cx="6345" cy="1903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7" idx="0"/>
            <a:endCxn id="15" idx="2"/>
          </p:cNvCxnSpPr>
          <p:nvPr/>
        </p:nvCxnSpPr>
        <p:spPr>
          <a:xfrm flipV="1">
            <a:off x="6994707" y="3501008"/>
            <a:ext cx="97573" cy="167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848871" y="4437112"/>
            <a:ext cx="134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Concept:</a:t>
            </a:r>
          </a:p>
          <a:p>
            <a:r>
              <a:rPr lang="en-US" dirty="0" smtClean="0"/>
              <a:t>Instance: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8986723" y="4553681"/>
            <a:ext cx="695923" cy="1898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8986724" y="4797797"/>
            <a:ext cx="697844" cy="19270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0411853" y="2404637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AirplaneTicket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>
            <a:stCxn id="10" idx="2"/>
            <a:endCxn id="68" idx="0"/>
          </p:cNvCxnSpPr>
          <p:nvPr/>
        </p:nvCxnSpPr>
        <p:spPr>
          <a:xfrm>
            <a:off x="9846220" y="1980770"/>
            <a:ext cx="1428109" cy="423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574120" y="2411625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Bus 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603950" y="3209607"/>
            <a:ext cx="914590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BusTicket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/>
          <p:cNvCxnSpPr>
            <a:stCxn id="77" idx="0"/>
            <a:endCxn id="75" idx="2"/>
          </p:cNvCxnSpPr>
          <p:nvPr/>
        </p:nvCxnSpPr>
        <p:spPr>
          <a:xfrm flipV="1">
            <a:off x="9061245" y="2771665"/>
            <a:ext cx="375351" cy="4379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5" idx="0"/>
            <a:endCxn id="10" idx="2"/>
          </p:cNvCxnSpPr>
          <p:nvPr/>
        </p:nvCxnSpPr>
        <p:spPr>
          <a:xfrm flipV="1">
            <a:off x="9436596" y="1980770"/>
            <a:ext cx="409624" cy="43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9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995619" y="2856044"/>
            <a:ext cx="5171171" cy="3036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70647" y="2879647"/>
            <a:ext cx="353884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683153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-293657" y="3140968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756592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1445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146503" y="4538283"/>
            <a:ext cx="4702" cy="40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72570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-293657" y="4538283"/>
            <a:ext cx="5117" cy="3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-293657" y="3573016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431540" y="3573016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070258" y="4456138"/>
            <a:ext cx="2132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Semantic Matchmaking</a:t>
            </a:r>
            <a:endParaRPr lang="en-AU" sz="1600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916270" y="4490739"/>
            <a:ext cx="2311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Particle Swarm Optimization</a:t>
            </a:r>
            <a:endParaRPr lang="en-AU" sz="14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493337" y="4261045"/>
            <a:ext cx="1829974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b="1" dirty="0" smtClean="0">
                <a:solidFill>
                  <a:schemeClr val="tx1"/>
                </a:solidFill>
              </a:rPr>
              <a:t>Comprehensive Quality Model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37877" y="5013176"/>
            <a:ext cx="1592950" cy="44899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87483" y="5246151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Calculate Fitness </a:t>
            </a: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>
            <a:off x="6390567" y="3865103"/>
            <a:ext cx="17757" cy="395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34644" y="2869498"/>
            <a:ext cx="227939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478764" y="4262142"/>
            <a:ext cx="22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Ontology-based Index Cache</a:t>
            </a:r>
            <a:endParaRPr lang="en-AU" sz="1400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1347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549480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331424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331424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331424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331424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5710828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5698659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5711408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5711408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109974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5474034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5494042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5512895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5511875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2458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460591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44253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442538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442538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482194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4809773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482252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22108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458514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460515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462400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38873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129" y="41350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9" name="Up Arrow 258"/>
          <p:cNvSpPr/>
          <p:nvPr/>
        </p:nvSpPr>
        <p:spPr>
          <a:xfrm rot="5400000">
            <a:off x="1842132" y="2999458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0" name="Up Arrow 259"/>
          <p:cNvSpPr/>
          <p:nvPr/>
        </p:nvSpPr>
        <p:spPr>
          <a:xfrm rot="5400000">
            <a:off x="1846414" y="4340592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/>
          <p:cNvCxnSpPr>
            <a:stCxn id="130" idx="4"/>
            <a:endCxn id="119" idx="0"/>
          </p:cNvCxnSpPr>
          <p:nvPr/>
        </p:nvCxnSpPr>
        <p:spPr>
          <a:xfrm>
            <a:off x="6408324" y="4709842"/>
            <a:ext cx="4356" cy="536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223728" y="1565012"/>
            <a:ext cx="4524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200" dirty="0" smtClean="0"/>
              <a:t>WG = (V, E) </a:t>
            </a:r>
          </a:p>
          <a:p>
            <a:r>
              <a:rPr lang="nn-NO" sz="1200" dirty="0" smtClean="0"/>
              <a:t>V : ([</a:t>
            </a:r>
            <a:r>
              <a:rPr lang="nn-NO" sz="1200" dirty="0"/>
              <a:t>startNode, serv129936728, serv1584736571, serv961485018, </a:t>
            </a:r>
            <a:r>
              <a:rPr lang="nn-NO" sz="1200" dirty="0" smtClean="0"/>
              <a:t>serv268801194, serv1723601037</a:t>
            </a:r>
            <a:r>
              <a:rPr lang="nn-NO" sz="1200" dirty="0"/>
              <a:t>, endNode</a:t>
            </a:r>
            <a:r>
              <a:rPr lang="nn-NO" sz="1200" dirty="0" smtClean="0"/>
              <a:t>],</a:t>
            </a:r>
          </a:p>
          <a:p>
            <a:endParaRPr lang="nn-NO" sz="1200" dirty="0" smtClean="0"/>
          </a:p>
          <a:p>
            <a:r>
              <a:rPr lang="nn-NO" sz="1200" dirty="0" smtClean="0"/>
              <a:t>E:  (e1, e2. e3. e4, e5, e6, e6, e7, e8, e9) </a:t>
            </a:r>
          </a:p>
          <a:p>
            <a:endParaRPr lang="nn-NO" sz="1200" dirty="0" smtClean="0"/>
          </a:p>
          <a:p>
            <a:r>
              <a:rPr lang="nn-NO" sz="1200" dirty="0" smtClean="0"/>
              <a:t>e1: (</a:t>
            </a:r>
            <a:r>
              <a:rPr lang="nn-NO" sz="1200" dirty="0" err="1"/>
              <a:t>startNode</a:t>
            </a:r>
            <a:r>
              <a:rPr lang="nn-NO" sz="1200" dirty="0" smtClean="0"/>
              <a:t>, serv129936728)             =  0.50; 0.82</a:t>
            </a:r>
          </a:p>
          <a:p>
            <a:r>
              <a:rPr lang="nn-NO" sz="1200" dirty="0" smtClean="0"/>
              <a:t>e2: (serv129936728, serv1584736571) =  0.83; 0.94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3: (</a:t>
            </a:r>
            <a:r>
              <a:rPr lang="nn-NO" sz="1200" dirty="0"/>
              <a:t>serv1584736571</a:t>
            </a:r>
            <a:r>
              <a:rPr lang="nn-NO" sz="1200" dirty="0" smtClean="0"/>
              <a:t>, serv961485018) =  0.75; 0.95</a:t>
            </a:r>
          </a:p>
          <a:p>
            <a:r>
              <a:rPr lang="nn-NO" sz="1200" dirty="0" smtClean="0"/>
              <a:t>e4: (</a:t>
            </a:r>
            <a:r>
              <a:rPr lang="nn-NO" sz="1200" dirty="0"/>
              <a:t>serv961485018</a:t>
            </a:r>
            <a:r>
              <a:rPr lang="nn-NO" sz="1200" dirty="0" smtClean="0"/>
              <a:t>, serv268801194)   =  0.50; 0.89</a:t>
            </a:r>
          </a:p>
          <a:p>
            <a:r>
              <a:rPr lang="nn-NO" sz="1200" dirty="0"/>
              <a:t>e5: (serv129936728</a:t>
            </a:r>
            <a:r>
              <a:rPr lang="nn-NO" sz="1200" dirty="0" smtClean="0"/>
              <a:t>, serv268801194</a:t>
            </a:r>
            <a:r>
              <a:rPr lang="nn-NO" sz="1200" dirty="0"/>
              <a:t>) </a:t>
            </a:r>
            <a:r>
              <a:rPr lang="nn-NO" sz="1200" dirty="0" smtClean="0"/>
              <a:t>  =  0.50; 0.83</a:t>
            </a:r>
          </a:p>
          <a:p>
            <a:r>
              <a:rPr lang="nn-NO" sz="1200" dirty="0" smtClean="0"/>
              <a:t>e</a:t>
            </a:r>
            <a:r>
              <a:rPr lang="nn-NO" sz="1200" dirty="0"/>
              <a:t>6</a:t>
            </a:r>
            <a:r>
              <a:rPr lang="nn-NO" sz="1200" dirty="0" smtClean="0"/>
              <a:t>: (</a:t>
            </a:r>
            <a:r>
              <a:rPr lang="nn-NO" sz="1200" dirty="0"/>
              <a:t>serv268801194</a:t>
            </a:r>
            <a:r>
              <a:rPr lang="nn-NO" sz="1200" dirty="0" smtClean="0"/>
              <a:t>, serv1723601037) =  0.83; 0.94</a:t>
            </a:r>
          </a:p>
          <a:p>
            <a:r>
              <a:rPr lang="nn-NO" sz="1200" dirty="0"/>
              <a:t>e7: (serv1723601037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/>
              <a:t>) </a:t>
            </a:r>
            <a:r>
              <a:rPr lang="nn-NO" sz="1200" dirty="0" smtClean="0"/>
              <a:t>           =  0.50; 0.85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8: (</a:t>
            </a:r>
            <a:r>
              <a:rPr lang="nn-NO" sz="1200" dirty="0"/>
              <a:t>serv129936728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 smtClean="0"/>
              <a:t>)              =  1.00; 1.00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2596</TotalTime>
  <Words>1905</Words>
  <Application>Microsoft Macintosh PowerPoint</Application>
  <PresentationFormat>On-screen Show (4:3)</PresentationFormat>
  <Paragraphs>729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Cambria Math</vt:lpstr>
      <vt:lpstr>Mangal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213</cp:revision>
  <dcterms:created xsi:type="dcterms:W3CDTF">2016-09-09T07:20:45Z</dcterms:created>
  <dcterms:modified xsi:type="dcterms:W3CDTF">2017-03-18T01:27:06Z</dcterms:modified>
</cp:coreProperties>
</file>